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7"/>
  </p:notesMasterIdLst>
  <p:handoutMasterIdLst>
    <p:handoutMasterId r:id="rId38"/>
  </p:handoutMasterIdLst>
  <p:sldIdLst>
    <p:sldId id="406" r:id="rId3"/>
    <p:sldId id="407" r:id="rId4"/>
    <p:sldId id="408" r:id="rId5"/>
    <p:sldId id="409" r:id="rId6"/>
    <p:sldId id="410" r:id="rId7"/>
    <p:sldId id="411" r:id="rId8"/>
    <p:sldId id="412" r:id="rId9"/>
    <p:sldId id="413" r:id="rId10"/>
    <p:sldId id="414" r:id="rId11"/>
    <p:sldId id="415" r:id="rId12"/>
    <p:sldId id="416" r:id="rId13"/>
    <p:sldId id="417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896" r:id="rId36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Encumbrances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913C0C8D-E9D3-4B81-9F7F-BDB190A82D15}">
      <dgm:prSet custT="1"/>
      <dgm:spPr/>
      <dgm:t>
        <a:bodyPr/>
        <a:lstStyle/>
        <a:p>
          <a:r>
            <a:rPr lang="en-US" sz="2800" b="0" dirty="0"/>
            <a:t>Easements</a:t>
          </a:r>
        </a:p>
      </dgm:t>
    </dgm:pt>
    <dgm:pt modelId="{5576AC42-045E-48E3-AE6E-C262EF7A8ADB}" type="parTrans" cxnId="{97B5B721-E59F-400D-9B66-44D325275AB3}">
      <dgm:prSet/>
      <dgm:spPr/>
      <dgm:t>
        <a:bodyPr/>
        <a:lstStyle/>
        <a:p>
          <a:endParaRPr lang="en-US"/>
        </a:p>
      </dgm:t>
    </dgm:pt>
    <dgm:pt modelId="{16700479-5000-4628-BDE1-3222C7CE3753}" type="sibTrans" cxnId="{97B5B721-E59F-400D-9B66-44D325275AB3}">
      <dgm:prSet/>
      <dgm:spPr/>
      <dgm:t>
        <a:bodyPr/>
        <a:lstStyle/>
        <a:p>
          <a:endParaRPr lang="en-US"/>
        </a:p>
      </dgm:t>
    </dgm:pt>
    <dgm:pt modelId="{1E1DB2BC-FF3A-47C3-B860-C239D5346DB0}">
      <dgm:prSet custT="1"/>
      <dgm:spPr/>
      <dgm:t>
        <a:bodyPr/>
        <a:lstStyle/>
        <a:p>
          <a:r>
            <a:rPr lang="en-US" sz="2800" b="0" dirty="0"/>
            <a:t>Encroachments</a:t>
          </a:r>
        </a:p>
      </dgm:t>
    </dgm:pt>
    <dgm:pt modelId="{C2432616-C3BF-47AE-8221-C19EB76A3ED0}" type="parTrans" cxnId="{D2D6DDE9-1749-431A-8D91-621A38A558C0}">
      <dgm:prSet/>
      <dgm:spPr/>
      <dgm:t>
        <a:bodyPr/>
        <a:lstStyle/>
        <a:p>
          <a:endParaRPr lang="en-US"/>
        </a:p>
      </dgm:t>
    </dgm:pt>
    <dgm:pt modelId="{5C124A7A-3253-4971-86E3-C9F8BF544457}" type="sibTrans" cxnId="{D2D6DDE9-1749-431A-8D91-621A38A558C0}">
      <dgm:prSet/>
      <dgm:spPr/>
      <dgm:t>
        <a:bodyPr/>
        <a:lstStyle/>
        <a:p>
          <a:endParaRPr lang="en-US"/>
        </a:p>
      </dgm:t>
    </dgm:pt>
    <dgm:pt modelId="{59368F7C-A677-4C09-A66E-C5E1EF01419D}">
      <dgm:prSet custT="1"/>
      <dgm:spPr/>
      <dgm:t>
        <a:bodyPr/>
        <a:lstStyle/>
        <a:p>
          <a:r>
            <a:rPr lang="en-US" sz="2800" b="0" dirty="0"/>
            <a:t>Licenses</a:t>
          </a:r>
        </a:p>
      </dgm:t>
    </dgm:pt>
    <dgm:pt modelId="{E2B56FCB-9E27-43AB-A230-67CD0F2CB2BB}" type="parTrans" cxnId="{F629B951-A346-46F1-8E62-20BE58313BC5}">
      <dgm:prSet/>
      <dgm:spPr/>
      <dgm:t>
        <a:bodyPr/>
        <a:lstStyle/>
        <a:p>
          <a:endParaRPr lang="en-US"/>
        </a:p>
      </dgm:t>
    </dgm:pt>
    <dgm:pt modelId="{3C5ECFE7-BA3C-4DED-9D01-C69B41506C35}" type="sibTrans" cxnId="{F629B951-A346-46F1-8E62-20BE58313BC5}">
      <dgm:prSet/>
      <dgm:spPr/>
      <dgm:t>
        <a:bodyPr/>
        <a:lstStyle/>
        <a:p>
          <a:endParaRPr lang="en-US"/>
        </a:p>
      </dgm:t>
    </dgm:pt>
    <dgm:pt modelId="{80FDCA78-AFD2-4F7E-B723-27884C48FAA9}">
      <dgm:prSet custT="1"/>
      <dgm:spPr/>
      <dgm:t>
        <a:bodyPr/>
        <a:lstStyle/>
        <a:p>
          <a:r>
            <a:rPr lang="en-US" sz="2800" b="0" dirty="0"/>
            <a:t>Deed Restrictions</a:t>
          </a:r>
        </a:p>
      </dgm:t>
    </dgm:pt>
    <dgm:pt modelId="{3C4ABC24-62BB-4F4D-9889-E729A1D1F17D}" type="parTrans" cxnId="{5F018B50-4288-4E37-B640-9A055B7D6B18}">
      <dgm:prSet/>
      <dgm:spPr/>
      <dgm:t>
        <a:bodyPr/>
        <a:lstStyle/>
        <a:p>
          <a:endParaRPr lang="en-US"/>
        </a:p>
      </dgm:t>
    </dgm:pt>
    <dgm:pt modelId="{17BB5D88-D042-4CE2-A8B2-1DC69F1F3E40}" type="sibTrans" cxnId="{5F018B50-4288-4E37-B640-9A055B7D6B18}">
      <dgm:prSet/>
      <dgm:spPr/>
      <dgm:t>
        <a:bodyPr/>
        <a:lstStyle/>
        <a:p>
          <a:endParaRPr lang="en-US"/>
        </a:p>
      </dgm:t>
    </dgm:pt>
    <dgm:pt modelId="{5C39F98D-CB52-4501-8BA4-9A98D9FE2926}">
      <dgm:prSet custT="1"/>
      <dgm:spPr/>
      <dgm:t>
        <a:bodyPr/>
        <a:lstStyle/>
        <a:p>
          <a:r>
            <a:rPr lang="en-US" sz="2800" b="0" dirty="0"/>
            <a:t>Liens</a:t>
          </a:r>
        </a:p>
      </dgm:t>
    </dgm:pt>
    <dgm:pt modelId="{183171D5-F536-49A9-90A3-DAB5EA7B5EF1}" type="parTrans" cxnId="{4A8EB71E-E5D9-4E63-8DEF-BBCF2AF47E0F}">
      <dgm:prSet/>
      <dgm:spPr/>
      <dgm:t>
        <a:bodyPr/>
        <a:lstStyle/>
        <a:p>
          <a:endParaRPr lang="en-US"/>
        </a:p>
      </dgm:t>
    </dgm:pt>
    <dgm:pt modelId="{35476E27-E176-4744-91E6-28082660A569}" type="sibTrans" cxnId="{4A8EB71E-E5D9-4E63-8DEF-BBCF2AF47E0F}">
      <dgm:prSet/>
      <dgm:spPr/>
      <dgm:t>
        <a:bodyPr/>
        <a:lstStyle/>
        <a:p>
          <a:endParaRPr lang="en-US"/>
        </a:p>
      </dgm:t>
    </dgm:pt>
    <dgm:pt modelId="{6D31E84B-0D6B-4CF3-B9B8-C5ED8B2742D3}">
      <dgm:prSet custT="1"/>
      <dgm:spPr/>
      <dgm:t>
        <a:bodyPr/>
        <a:lstStyle/>
        <a:p>
          <a:r>
            <a:rPr lang="en-US" sz="2800" b="0" dirty="0"/>
            <a:t>Foreclosure</a:t>
          </a:r>
        </a:p>
      </dgm:t>
    </dgm:pt>
    <dgm:pt modelId="{919B8E2B-4C86-4282-B43D-BFEFE54BFEF8}" type="parTrans" cxnId="{A67BFBE2-9D99-4155-93DC-0BE0407D9D17}">
      <dgm:prSet/>
      <dgm:spPr/>
      <dgm:t>
        <a:bodyPr/>
        <a:lstStyle/>
        <a:p>
          <a:endParaRPr lang="en-US"/>
        </a:p>
      </dgm:t>
    </dgm:pt>
    <dgm:pt modelId="{F4B60B4B-5A44-4DA8-A246-05A527BD92AF}" type="sibTrans" cxnId="{A67BFBE2-9D99-4155-93DC-0BE0407D9D17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7" custLinFactNeighborY="-3228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5241516C-17B0-412C-8D5B-EBFF4D31369D}" type="pres">
      <dgm:prSet presAssocID="{913C0C8D-E9D3-4B81-9F7F-BDB190A82D15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AF0FBFB1-0641-4BFB-BF21-7926A2E645B9}" type="pres">
      <dgm:prSet presAssocID="{16700479-5000-4628-BDE1-3222C7CE3753}" presName="spacer" presStyleCnt="0"/>
      <dgm:spPr/>
    </dgm:pt>
    <dgm:pt modelId="{25E7B888-08E7-4520-87E1-257AD3C0EB7E}" type="pres">
      <dgm:prSet presAssocID="{1E1DB2BC-FF3A-47C3-B860-C239D5346DB0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CF134CDB-886C-4F13-A28E-9B20636B7892}" type="pres">
      <dgm:prSet presAssocID="{5C124A7A-3253-4971-86E3-C9F8BF544457}" presName="spacer" presStyleCnt="0"/>
      <dgm:spPr/>
    </dgm:pt>
    <dgm:pt modelId="{E49553AC-8363-420B-8161-0BE9D5E202F3}" type="pres">
      <dgm:prSet presAssocID="{59368F7C-A677-4C09-A66E-C5E1EF01419D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9B7EF3DB-5E6F-48EB-A824-A623C3E7776E}" type="pres">
      <dgm:prSet presAssocID="{3C5ECFE7-BA3C-4DED-9D01-C69B41506C35}" presName="spacer" presStyleCnt="0"/>
      <dgm:spPr/>
    </dgm:pt>
    <dgm:pt modelId="{2DD0E170-EE93-453A-A71E-13D7E04FB74D}" type="pres">
      <dgm:prSet presAssocID="{80FDCA78-AFD2-4F7E-B723-27884C48FAA9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1E7E74C3-5DF5-4990-AC46-088A7F50B059}" type="pres">
      <dgm:prSet presAssocID="{17BB5D88-D042-4CE2-A8B2-1DC69F1F3E40}" presName="spacer" presStyleCnt="0"/>
      <dgm:spPr/>
    </dgm:pt>
    <dgm:pt modelId="{12B42FD5-0907-49DA-ACF0-D6AAF72C1AC9}" type="pres">
      <dgm:prSet presAssocID="{5C39F98D-CB52-4501-8BA4-9A98D9FE2926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9CFC02BE-34FF-464C-9043-DD5C1FC0B907}" type="pres">
      <dgm:prSet presAssocID="{35476E27-E176-4744-91E6-28082660A569}" presName="spacer" presStyleCnt="0"/>
      <dgm:spPr/>
    </dgm:pt>
    <dgm:pt modelId="{5A200A80-2EA6-4DD2-A684-3861AAC614A1}" type="pres">
      <dgm:prSet presAssocID="{6D31E84B-0D6B-4CF3-B9B8-C5ED8B2742D3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50090D15-1CAF-4692-8278-CDBDDAE0B848}" type="presOf" srcId="{6819D456-DB70-4462-A4D0-E01F8287C35C}" destId="{F8657375-F6AF-454D-8B1A-A71022EE2F15}" srcOrd="0" destOrd="0" presId="urn:microsoft.com/office/officeart/2005/8/layout/vList2"/>
    <dgm:cxn modelId="{4A8EB71E-E5D9-4E63-8DEF-BBCF2AF47E0F}" srcId="{420FE836-15B6-40BC-9F25-40BD8E0A5E39}" destId="{5C39F98D-CB52-4501-8BA4-9A98D9FE2926}" srcOrd="5" destOrd="0" parTransId="{183171D5-F536-49A9-90A3-DAB5EA7B5EF1}" sibTransId="{35476E27-E176-4744-91E6-28082660A569}"/>
    <dgm:cxn modelId="{97B5B721-E59F-400D-9B66-44D325275AB3}" srcId="{420FE836-15B6-40BC-9F25-40BD8E0A5E39}" destId="{913C0C8D-E9D3-4B81-9F7F-BDB190A82D15}" srcOrd="1" destOrd="0" parTransId="{5576AC42-045E-48E3-AE6E-C262EF7A8ADB}" sibTransId="{16700479-5000-4628-BDE1-3222C7CE3753}"/>
    <dgm:cxn modelId="{BF78CB26-2780-45D7-8541-DA85ED1DEB3B}" type="presOf" srcId="{420FE836-15B6-40BC-9F25-40BD8E0A5E39}" destId="{61E18645-9A1E-41BA-8952-7654E9D4A096}" srcOrd="0" destOrd="0" presId="urn:microsoft.com/office/officeart/2005/8/layout/vList2"/>
    <dgm:cxn modelId="{17738235-A71D-4027-B23F-0FD765493A1D}" type="presOf" srcId="{5C39F98D-CB52-4501-8BA4-9A98D9FE2926}" destId="{12B42FD5-0907-49DA-ACF0-D6AAF72C1AC9}" srcOrd="0" destOrd="0" presId="urn:microsoft.com/office/officeart/2005/8/layout/vList2"/>
    <dgm:cxn modelId="{5F018B50-4288-4E37-B640-9A055B7D6B18}" srcId="{420FE836-15B6-40BC-9F25-40BD8E0A5E39}" destId="{80FDCA78-AFD2-4F7E-B723-27884C48FAA9}" srcOrd="4" destOrd="0" parTransId="{3C4ABC24-62BB-4F4D-9889-E729A1D1F17D}" sibTransId="{17BB5D88-D042-4CE2-A8B2-1DC69F1F3E40}"/>
    <dgm:cxn modelId="{F629B951-A346-46F1-8E62-20BE58313BC5}" srcId="{420FE836-15B6-40BC-9F25-40BD8E0A5E39}" destId="{59368F7C-A677-4C09-A66E-C5E1EF01419D}" srcOrd="3" destOrd="0" parTransId="{E2B56FCB-9E27-43AB-A230-67CD0F2CB2BB}" sibTransId="{3C5ECFE7-BA3C-4DED-9D01-C69B41506C35}"/>
    <dgm:cxn modelId="{92E70279-46A6-44A1-AB10-314370982C0E}" type="presOf" srcId="{59368F7C-A677-4C09-A66E-C5E1EF01419D}" destId="{E49553AC-8363-420B-8161-0BE9D5E202F3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A5978E80-2BA8-4071-A081-E98E76A28577}" type="presOf" srcId="{913C0C8D-E9D3-4B81-9F7F-BDB190A82D15}" destId="{5241516C-17B0-412C-8D5B-EBFF4D31369D}" srcOrd="0" destOrd="0" presId="urn:microsoft.com/office/officeart/2005/8/layout/vList2"/>
    <dgm:cxn modelId="{FD10929C-A7E8-4342-AA19-17049FC761D9}" type="presOf" srcId="{80FDCA78-AFD2-4F7E-B723-27884C48FAA9}" destId="{2DD0E170-EE93-453A-A71E-13D7E04FB74D}" srcOrd="0" destOrd="0" presId="urn:microsoft.com/office/officeart/2005/8/layout/vList2"/>
    <dgm:cxn modelId="{4EC719C3-D015-4E8C-8465-C84549E6EC86}" type="presOf" srcId="{6D31E84B-0D6B-4CF3-B9B8-C5ED8B2742D3}" destId="{5A200A80-2EA6-4DD2-A684-3861AAC614A1}" srcOrd="0" destOrd="0" presId="urn:microsoft.com/office/officeart/2005/8/layout/vList2"/>
    <dgm:cxn modelId="{E41A6ED7-7674-453E-AC06-6AB2D426BF7E}" type="presOf" srcId="{1E1DB2BC-FF3A-47C3-B860-C239D5346DB0}" destId="{25E7B888-08E7-4520-87E1-257AD3C0EB7E}" srcOrd="0" destOrd="0" presId="urn:microsoft.com/office/officeart/2005/8/layout/vList2"/>
    <dgm:cxn modelId="{A67BFBE2-9D99-4155-93DC-0BE0407D9D17}" srcId="{420FE836-15B6-40BC-9F25-40BD8E0A5E39}" destId="{6D31E84B-0D6B-4CF3-B9B8-C5ED8B2742D3}" srcOrd="6" destOrd="0" parTransId="{919B8E2B-4C86-4282-B43D-BFEFE54BFEF8}" sibTransId="{F4B60B4B-5A44-4DA8-A246-05A527BD92AF}"/>
    <dgm:cxn modelId="{D2D6DDE9-1749-431A-8D91-621A38A558C0}" srcId="{420FE836-15B6-40BC-9F25-40BD8E0A5E39}" destId="{1E1DB2BC-FF3A-47C3-B860-C239D5346DB0}" srcOrd="2" destOrd="0" parTransId="{C2432616-C3BF-47AE-8221-C19EB76A3ED0}" sibTransId="{5C124A7A-3253-4971-86E3-C9F8BF544457}"/>
    <dgm:cxn modelId="{3D4ADD7A-BB2A-43E0-9A0A-B8F3EC33815A}" type="presParOf" srcId="{61E18645-9A1E-41BA-8952-7654E9D4A096}" destId="{F8657375-F6AF-454D-8B1A-A71022EE2F15}" srcOrd="0" destOrd="0" presId="urn:microsoft.com/office/officeart/2005/8/layout/vList2"/>
    <dgm:cxn modelId="{13BC5C75-B10D-45F9-8E99-899BFBCB7838}" type="presParOf" srcId="{61E18645-9A1E-41BA-8952-7654E9D4A096}" destId="{2A581299-9EDE-4CC3-99DE-E79BADEB3DD9}" srcOrd="1" destOrd="0" presId="urn:microsoft.com/office/officeart/2005/8/layout/vList2"/>
    <dgm:cxn modelId="{34102A15-C709-4FAB-946A-FC6750503143}" type="presParOf" srcId="{61E18645-9A1E-41BA-8952-7654E9D4A096}" destId="{5241516C-17B0-412C-8D5B-EBFF4D31369D}" srcOrd="2" destOrd="0" presId="urn:microsoft.com/office/officeart/2005/8/layout/vList2"/>
    <dgm:cxn modelId="{9A6F6412-96F9-4311-8953-F5E07ACDCA3F}" type="presParOf" srcId="{61E18645-9A1E-41BA-8952-7654E9D4A096}" destId="{AF0FBFB1-0641-4BFB-BF21-7926A2E645B9}" srcOrd="3" destOrd="0" presId="urn:microsoft.com/office/officeart/2005/8/layout/vList2"/>
    <dgm:cxn modelId="{D09BE52E-518E-478B-92EA-3E33A90CFDBA}" type="presParOf" srcId="{61E18645-9A1E-41BA-8952-7654E9D4A096}" destId="{25E7B888-08E7-4520-87E1-257AD3C0EB7E}" srcOrd="4" destOrd="0" presId="urn:microsoft.com/office/officeart/2005/8/layout/vList2"/>
    <dgm:cxn modelId="{6813B36F-AA89-45E8-B002-C0E2E3384437}" type="presParOf" srcId="{61E18645-9A1E-41BA-8952-7654E9D4A096}" destId="{CF134CDB-886C-4F13-A28E-9B20636B7892}" srcOrd="5" destOrd="0" presId="urn:microsoft.com/office/officeart/2005/8/layout/vList2"/>
    <dgm:cxn modelId="{E2B62E1E-E344-4A54-B92F-A847A8078AF0}" type="presParOf" srcId="{61E18645-9A1E-41BA-8952-7654E9D4A096}" destId="{E49553AC-8363-420B-8161-0BE9D5E202F3}" srcOrd="6" destOrd="0" presId="urn:microsoft.com/office/officeart/2005/8/layout/vList2"/>
    <dgm:cxn modelId="{FA3034DB-3899-4C90-9AA6-298D0F7042B2}" type="presParOf" srcId="{61E18645-9A1E-41BA-8952-7654E9D4A096}" destId="{9B7EF3DB-5E6F-48EB-A824-A623C3E7776E}" srcOrd="7" destOrd="0" presId="urn:microsoft.com/office/officeart/2005/8/layout/vList2"/>
    <dgm:cxn modelId="{450F010C-534D-4CE2-8465-AAF17E6CCDB2}" type="presParOf" srcId="{61E18645-9A1E-41BA-8952-7654E9D4A096}" destId="{2DD0E170-EE93-453A-A71E-13D7E04FB74D}" srcOrd="8" destOrd="0" presId="urn:microsoft.com/office/officeart/2005/8/layout/vList2"/>
    <dgm:cxn modelId="{61D1020F-A3F1-42D5-8B27-84E759AAC7F7}" type="presParOf" srcId="{61E18645-9A1E-41BA-8952-7654E9D4A096}" destId="{1E7E74C3-5DF5-4990-AC46-088A7F50B059}" srcOrd="9" destOrd="0" presId="urn:microsoft.com/office/officeart/2005/8/layout/vList2"/>
    <dgm:cxn modelId="{3E7D5CCC-6EB3-479C-8EB9-BF896618F78D}" type="presParOf" srcId="{61E18645-9A1E-41BA-8952-7654E9D4A096}" destId="{12B42FD5-0907-49DA-ACF0-D6AAF72C1AC9}" srcOrd="10" destOrd="0" presId="urn:microsoft.com/office/officeart/2005/8/layout/vList2"/>
    <dgm:cxn modelId="{46A3E45E-1A25-4F08-90EA-A9D4602F3A2A}" type="presParOf" srcId="{61E18645-9A1E-41BA-8952-7654E9D4A096}" destId="{9CFC02BE-34FF-464C-9043-DD5C1FC0B907}" srcOrd="11" destOrd="0" presId="urn:microsoft.com/office/officeart/2005/8/layout/vList2"/>
    <dgm:cxn modelId="{2F99F19D-767A-42DF-8449-DE51D2A85188}" type="presParOf" srcId="{61E18645-9A1E-41BA-8952-7654E9D4A096}" destId="{5A200A80-2EA6-4DD2-A684-3861AAC614A1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777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Encumbrances</a:t>
          </a:r>
        </a:p>
      </dsp:txBody>
      <dsp:txXfrm>
        <a:off x="25769" y="26546"/>
        <a:ext cx="3034564" cy="476333"/>
      </dsp:txXfrm>
    </dsp:sp>
    <dsp:sp modelId="{5241516C-17B0-412C-8D5B-EBFF4D31369D}">
      <dsp:nvSpPr>
        <dsp:cNvPr id="0" name=""/>
        <dsp:cNvSpPr/>
      </dsp:nvSpPr>
      <dsp:spPr>
        <a:xfrm>
          <a:off x="0" y="540625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-13705"/>
            <a:lumOff val="68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Easements</a:t>
          </a:r>
        </a:p>
      </dsp:txBody>
      <dsp:txXfrm>
        <a:off x="25769" y="566394"/>
        <a:ext cx="3034564" cy="476333"/>
      </dsp:txXfrm>
    </dsp:sp>
    <dsp:sp modelId="{25E7B888-08E7-4520-87E1-257AD3C0EB7E}">
      <dsp:nvSpPr>
        <dsp:cNvPr id="0" name=""/>
        <dsp:cNvSpPr/>
      </dsp:nvSpPr>
      <dsp:spPr>
        <a:xfrm>
          <a:off x="0" y="1080097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Encroachments</a:t>
          </a:r>
        </a:p>
      </dsp:txBody>
      <dsp:txXfrm>
        <a:off x="25769" y="1105866"/>
        <a:ext cx="3034564" cy="476333"/>
      </dsp:txXfrm>
    </dsp:sp>
    <dsp:sp modelId="{E49553AC-8363-420B-8161-0BE9D5E202F3}">
      <dsp:nvSpPr>
        <dsp:cNvPr id="0" name=""/>
        <dsp:cNvSpPr/>
      </dsp:nvSpPr>
      <dsp:spPr>
        <a:xfrm>
          <a:off x="0" y="1619570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-41115"/>
            <a:lumOff val="206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Licenses</a:t>
          </a:r>
        </a:p>
      </dsp:txBody>
      <dsp:txXfrm>
        <a:off x="25769" y="1645339"/>
        <a:ext cx="3034564" cy="476333"/>
      </dsp:txXfrm>
    </dsp:sp>
    <dsp:sp modelId="{2DD0E170-EE93-453A-A71E-13D7E04FB74D}">
      <dsp:nvSpPr>
        <dsp:cNvPr id="0" name=""/>
        <dsp:cNvSpPr/>
      </dsp:nvSpPr>
      <dsp:spPr>
        <a:xfrm>
          <a:off x="0" y="2159043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Deed Restrictions</a:t>
          </a:r>
        </a:p>
      </dsp:txBody>
      <dsp:txXfrm>
        <a:off x="25769" y="2184812"/>
        <a:ext cx="3034564" cy="476333"/>
      </dsp:txXfrm>
    </dsp:sp>
    <dsp:sp modelId="{12B42FD5-0907-49DA-ACF0-D6AAF72C1AC9}">
      <dsp:nvSpPr>
        <dsp:cNvPr id="0" name=""/>
        <dsp:cNvSpPr/>
      </dsp:nvSpPr>
      <dsp:spPr>
        <a:xfrm>
          <a:off x="0" y="2698515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-68525"/>
            <a:lumOff val="344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Liens</a:t>
          </a:r>
        </a:p>
      </dsp:txBody>
      <dsp:txXfrm>
        <a:off x="25769" y="2724284"/>
        <a:ext cx="3034564" cy="476333"/>
      </dsp:txXfrm>
    </dsp:sp>
    <dsp:sp modelId="{5A200A80-2EA6-4DD2-A684-3861AAC614A1}">
      <dsp:nvSpPr>
        <dsp:cNvPr id="0" name=""/>
        <dsp:cNvSpPr/>
      </dsp:nvSpPr>
      <dsp:spPr>
        <a:xfrm>
          <a:off x="0" y="3237988"/>
          <a:ext cx="3086102" cy="527871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Foreclosure</a:t>
          </a:r>
        </a:p>
      </dsp:txBody>
      <dsp:txXfrm>
        <a:off x="25769" y="3263757"/>
        <a:ext cx="3034564" cy="476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823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232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26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528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706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557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718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00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79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913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788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881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014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0"/>
            <a:ext cx="9144001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71499" y="533400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5: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LIENS &amp; ENCUMBRANCES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143247" y="1545494"/>
          <a:ext cx="3086102" cy="3767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9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</a:t>
                      </a:r>
                      <a:r>
                        <a:rPr lang="fr-FR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# 5  Liens &amp; Encumbrances             Slide 5-1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9013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Easements in gross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 right to use property; </a:t>
            </a:r>
            <a:r>
              <a:rPr lang="en-US" sz="2400" b="1" dirty="0"/>
              <a:t>does not attach </a:t>
            </a:r>
            <a:r>
              <a:rPr lang="en-US" sz="2400" dirty="0"/>
              <a:t>to the real estate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Two types: </a:t>
            </a:r>
            <a:r>
              <a:rPr lang="en-US" sz="2400" b="1" dirty="0"/>
              <a:t>personal</a:t>
            </a:r>
            <a:r>
              <a:rPr lang="en-US" sz="2400" dirty="0"/>
              <a:t> and </a:t>
            </a:r>
            <a:r>
              <a:rPr lang="en-US" sz="2400" b="1" dirty="0"/>
              <a:t>commercial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Personal</a:t>
            </a:r>
            <a:r>
              <a:rPr lang="en-US" sz="2400" dirty="0"/>
              <a:t>: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 dirty="0"/>
              <a:t>Not revocable </a:t>
            </a:r>
            <a:r>
              <a:rPr lang="en-US" dirty="0"/>
              <a:t>as with a license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 dirty="0"/>
              <a:t>Not transferrable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 dirty="0"/>
              <a:t>Ends on death </a:t>
            </a:r>
            <a:r>
              <a:rPr lang="en-US" dirty="0"/>
              <a:t>of easement holder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E.g.,  use of pathway to the beach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013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Easements in gross (cont.)</a:t>
            </a:r>
          </a:p>
          <a:p>
            <a:pPr marL="457200" lvl="1" indent="0">
              <a:buNone/>
            </a:pP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Commercial</a:t>
            </a:r>
            <a:r>
              <a:rPr lang="en-US" sz="2400" dirty="0"/>
              <a:t>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granted to </a:t>
            </a:r>
            <a:r>
              <a:rPr lang="en-US" b="1" dirty="0"/>
              <a:t>businesses</a:t>
            </a: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duration is indeterminable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easement right is transferrable, assignable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E.g., utility lines across frontage of property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260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 creation</a:t>
            </a:r>
          </a:p>
          <a:p>
            <a:pPr marL="457200" lvl="1" indent="0">
              <a:buNone/>
            </a:pP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Easements created by </a:t>
            </a:r>
            <a:br>
              <a:rPr lang="en-US" sz="2400" dirty="0"/>
            </a:br>
            <a:endParaRPr lang="en-US" sz="24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voluntary action 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court decree by necessity (landlocked)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 court order by prescription </a:t>
            </a:r>
            <a:br>
              <a:rPr lang="en-US" dirty="0"/>
            </a:br>
            <a:endParaRPr lang="en-US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eminent domain &amp; condemnation</a:t>
            </a:r>
            <a:br>
              <a:rPr lang="en-US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719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</a:p>
          <a:p>
            <a:pPr marL="0" lvl="0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 creation (cont.)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Easements by prescription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Property used </a:t>
            </a:r>
            <a:r>
              <a:rPr lang="en-US" b="1" dirty="0"/>
              <a:t>without permission </a:t>
            </a:r>
            <a:r>
              <a:rPr lang="en-US" dirty="0"/>
              <a:t>over a </a:t>
            </a:r>
            <a:r>
              <a:rPr lang="en-US" b="1" dirty="0"/>
              <a:t>statutory period </a:t>
            </a:r>
            <a:r>
              <a:rPr lang="en-US" dirty="0"/>
              <a:t>qualifies for easement creation </a:t>
            </a:r>
            <a:r>
              <a:rPr lang="en-US" b="1" dirty="0"/>
              <a:t>regardless of owner’s wishes</a:t>
            </a:r>
            <a:br>
              <a:rPr lang="en-US" sz="2200" dirty="0"/>
            </a:br>
            <a:endParaRPr lang="en-US" sz="22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Qualifies if use is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Adverse and hostile (without permission)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Open and notorious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Continuous, uninterrupted</a:t>
            </a:r>
          </a:p>
          <a:p>
            <a:pPr marL="914400" lvl="2" indent="0">
              <a:buNone/>
            </a:pPr>
            <a:endParaRPr lang="en-US" sz="2000" dirty="0"/>
          </a:p>
          <a:p>
            <a:pPr marL="9715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Prescription period varies by state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729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</a:p>
          <a:p>
            <a:pPr marL="0" lvl="0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 termination</a:t>
            </a:r>
          </a:p>
          <a:p>
            <a:pPr marL="457200" lvl="1" indent="0">
              <a:buNone/>
            </a:pP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 </a:t>
            </a:r>
            <a:r>
              <a:rPr lang="en-US" sz="2400" dirty="0"/>
              <a:t>Easements terminated by</a:t>
            </a:r>
            <a:r>
              <a:rPr lang="en-US" sz="2400" b="1" dirty="0"/>
              <a:t>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Express release by benefitting party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Merger of properties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Property abandoned by dominant party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Condemnation via eminent domain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Change/cessation of purpose for easement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Destruction of an easement structure (party wall)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Non-use of an easement by prescription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4859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Encroachments</a:t>
            </a:r>
          </a:p>
          <a:p>
            <a:pPr marL="0" lvl="0" indent="0">
              <a:buNone/>
            </a:pP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 </a:t>
            </a:r>
            <a:r>
              <a:rPr lang="en-US" sz="2400" dirty="0"/>
              <a:t>Unauthorized intrusions of one owner’s real property onto another’s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May require survey to detect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May become prescriptive easements if not remedied over prescription period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4343400"/>
            <a:ext cx="4724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479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Licenses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Personal rights to use / access a property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Do not attach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Non-transferrable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Revocable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Cease upon death of either party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1"/>
          <a:stretch/>
        </p:blipFill>
        <p:spPr bwMode="auto">
          <a:xfrm>
            <a:off x="3124200" y="3733800"/>
            <a:ext cx="4800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146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Deed Restrictions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Conditions and covenants imposed on a property by deed or subdivision plat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Goes with the property upon transfer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Established to control quality and standards of a property or subdivision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Apply to land use, type of structure, setbacks, minimum house size, etc.</a:t>
            </a:r>
          </a:p>
          <a:p>
            <a:pPr marL="400050" lvl="1" indent="0">
              <a:buNone/>
            </a:pP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8503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Deed Restrictions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Conditions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Created upon property transfer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violated, ownership may revert to previous owner </a:t>
            </a:r>
            <a:br>
              <a:rPr lang="en-US" sz="2400" dirty="0"/>
            </a:b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Covenants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Created by mutual agreement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Enforceable by injunction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710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Claims attaching to real and personal property as security for debt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Lien characteristics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Recorded on title effectively reducing equity in the amount of the lien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Does not convey ownership unless a mortgage in a title theory state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Lien attaches to the 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Property can be encumbered by multiple liens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Lien terminates upon payment, recording satisfaction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5-19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312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Encumbrances</a:t>
            </a:r>
          </a:p>
          <a:p>
            <a:pPr marL="0" indent="0">
              <a:buNone/>
            </a:pP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Non-possessory interests limiting the legal owner's rights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Encumbrances do not include possession, thus is a lesser interest than freehold and not an estate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Two overall types of encumbrance: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Encumbrances that affect use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Encumbrances that affect ownership, value &amp; transfer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631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Lien characteristics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Voluntary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Owner borrows money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Involuntary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b="1" dirty="0"/>
              <a:t>Statutory lien </a:t>
            </a:r>
            <a:r>
              <a:rPr lang="en-US" dirty="0"/>
              <a:t>(tax lien)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Court-imposed </a:t>
            </a:r>
            <a:r>
              <a:rPr lang="en-US" b="1" dirty="0"/>
              <a:t>equitable lien </a:t>
            </a:r>
            <a:r>
              <a:rPr lang="en-US" dirty="0"/>
              <a:t>(judgment lien)</a:t>
            </a:r>
            <a:br>
              <a:rPr lang="en-US" sz="1600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4340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Lien characteristics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General</a:t>
            </a:r>
            <a:r>
              <a:rPr lang="en-US" sz="2400" dirty="0"/>
              <a:t> vs. </a:t>
            </a:r>
            <a:r>
              <a:rPr lang="en-US" sz="2400" b="1" dirty="0"/>
              <a:t>specific</a:t>
            </a:r>
            <a:r>
              <a:rPr lang="en-US" sz="2400" dirty="0"/>
              <a:t> liens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General = lien placed against all property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Specific = lien placed on a specific property</a:t>
            </a:r>
            <a:br>
              <a:rPr lang="en-US" dirty="0"/>
            </a:br>
            <a:endParaRPr lang="en-US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b="1" dirty="0"/>
              <a:t>Superior/senior</a:t>
            </a:r>
            <a:r>
              <a:rPr lang="en-US" sz="2400" dirty="0"/>
              <a:t>  vs. </a:t>
            </a:r>
            <a:r>
              <a:rPr lang="en-US" sz="2400" b="1" dirty="0"/>
              <a:t>inferior/junior</a:t>
            </a:r>
            <a:r>
              <a:rPr lang="en-US" sz="2400" dirty="0"/>
              <a:t> lien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Establishes seniority ranking for order of payment in a foreclosure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472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Lien priority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3 liens and lien priorit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b="14021"/>
          <a:stretch/>
        </p:blipFill>
        <p:spPr bwMode="auto">
          <a:xfrm>
            <a:off x="3124200" y="1295400"/>
            <a:ext cx="5105400" cy="498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1381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Lien priority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Rank order of claims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Lien priority determines who gets paid first upon default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Priority criterion: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Categorization as superior vs junior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Date of recordation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743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Superior liens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Superior rank over junior liens 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Not</a:t>
            </a:r>
            <a:r>
              <a:rPr lang="en-US" sz="2400" dirty="0"/>
              <a:t> ranked by recording date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Superior real estate liens in rank order: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Real estate tax liens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Special assessment liens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Federal estate tax liens</a:t>
            </a:r>
            <a:br>
              <a:rPr lang="en-US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5590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Liens</a:t>
            </a:r>
            <a:endParaRPr lang="en-US" sz="2400" dirty="0"/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Junior liens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Rank by recording date: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judgment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mortgage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vendor's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utility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mechanic’s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broker’s lien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other tax liens </a:t>
            </a:r>
            <a:br>
              <a:rPr lang="en-US" sz="2000" dirty="0"/>
            </a:br>
            <a:endParaRPr lang="en-US" sz="2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Mechanic's lien priority "dates back"  to when work or sale transpired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2134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Liquidation or transfer of collateral property by judicial, non-judicial, or strict foreclosure</a:t>
            </a:r>
          </a:p>
          <a:p>
            <a:pPr marL="400050" lvl="1" indent="0">
              <a:buNone/>
            </a:pPr>
            <a:endParaRPr lang="en-US" sz="2000" b="1" dirty="0"/>
          </a:p>
          <a:p>
            <a:pPr marL="400050" lvl="1" indent="0">
              <a:buNone/>
            </a:pPr>
            <a:r>
              <a:rPr lang="en-US" sz="2600" b="1" dirty="0"/>
              <a:t>Types of foreclosure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Mortgage lien foreclosure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Judicial foreclosure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Non-judicial foreclosure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Strict foreclosure</a:t>
            </a:r>
            <a:br>
              <a:rPr lang="en-US" sz="2600" dirty="0"/>
            </a:br>
            <a:endParaRPr lang="en-US" sz="26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600" dirty="0"/>
              <a:t>Deed in lieu of foreclosure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7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4 foreclosure process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65"/>
          <a:stretch/>
        </p:blipFill>
        <p:spPr bwMode="auto">
          <a:xfrm>
            <a:off x="2895600" y="1447800"/>
            <a:ext cx="5181600" cy="507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7966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Mortgage lien foreclosure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Foreclosed via judicial, non-judicial, or strict foreclosure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Judicial foreclosure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Occurs when no ‘power of sale’ clause is in mortgage docs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files a foreclosure suit against defaulting borrower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Court proceeding follows to enforce lien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2114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Judicial foreclosure suit steps</a:t>
            </a:r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Lender accelerates payment deadline to present; files suit</a:t>
            </a:r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Court orders property to be publicly sold and the proceeds applied to the debt balance</a:t>
            </a:r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Notice given to public (</a:t>
            </a:r>
            <a:r>
              <a:rPr lang="en-US" sz="2400" b="1" dirty="0"/>
              <a:t>lis pendens</a:t>
            </a:r>
            <a:r>
              <a:rPr lang="en-US" sz="2400" dirty="0"/>
              <a:t>) of impending action</a:t>
            </a:r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Court issues </a:t>
            </a:r>
            <a:r>
              <a:rPr lang="en-US" sz="2400" b="1" dirty="0"/>
              <a:t>writ of execution </a:t>
            </a:r>
            <a:r>
              <a:rPr lang="en-US" sz="2400" dirty="0"/>
              <a:t>to seize and sell property</a:t>
            </a:r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Property sold to highest bidder who gets clear and marketable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5-29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Encumbrances</a:t>
            </a:r>
          </a:p>
          <a:p>
            <a:pPr marL="0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Encumbrances affecting use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Easements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Encroachments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Licenses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Deed restrictions</a:t>
            </a:r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Encumbrances affecting ownership, value, transfer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Liens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Deed conditions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86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Judicial foreclosure: deficiency judgments</a:t>
            </a:r>
            <a:br>
              <a:rPr lang="en-US" sz="2400" b="1" dirty="0"/>
            </a:br>
            <a:endParaRPr lang="en-US" sz="2400" b="1" dirty="0"/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Following sale, taxes and liens are paid off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If shortfall, lender may ask for a deficiency judgment on other borrower property</a:t>
            </a:r>
            <a:br>
              <a:rPr lang="en-US" sz="2400" dirty="0"/>
            </a:br>
            <a:endParaRPr lang="en-US" sz="2400" dirty="0"/>
          </a:p>
          <a:p>
            <a:pPr marL="857250" lvl="1" indent="-457200">
              <a:buFont typeface="+mj-lt"/>
              <a:buAutoNum type="arabicParenR"/>
            </a:pPr>
            <a:r>
              <a:rPr lang="en-US" sz="2400" dirty="0"/>
              <a:t>If granted, lender can attach other assets for balance owed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5-30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0580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Judicial foreclosure: redemption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Borrower’s </a:t>
            </a:r>
            <a:r>
              <a:rPr lang="en-US" sz="2400" b="1" dirty="0"/>
              <a:t>right to reclaim </a:t>
            </a:r>
            <a:r>
              <a:rPr lang="en-US" sz="2400" dirty="0"/>
              <a:t>property before or after foreclosure sale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Must repay all amounts owed creditors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Most states allow redemption prior to sale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Some states have statutory redemption periods following the foreclosure sale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5-31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65108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Non-judicial foreclosure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‘Power of sale’ clause can force public sale without court decree</a:t>
            </a:r>
            <a:br>
              <a:rPr lang="en-US" sz="24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delivers notice; conducts sale; pays off liens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Title then delivered free and clear to buyer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must file separate deficiency suit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Borrower may redeem prior to sale, but not afterwards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5-32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3378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</a:p>
          <a:p>
            <a:pPr marL="0" lvl="0" indent="0">
              <a:buNone/>
            </a:pPr>
            <a:endParaRPr lang="en-US" sz="2400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Strict foreclosure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Court proceeding that grants lender legal title directly, without public sale</a:t>
            </a: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Defaulting borrower given a grace period to cure default prior to conveyance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Deed in lieu of foreclosure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Defaulting borrower voluntarily deeds property to mortgagee to avoid foreclosure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Action does not extinguish any liens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5-33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6465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Foreclosure</a:t>
            </a:r>
            <a:br>
              <a:rPr lang="en-US" sz="600" b="1" dirty="0">
                <a:solidFill>
                  <a:srgbClr val="FF0000"/>
                </a:solidFill>
              </a:rPr>
            </a:br>
            <a:endParaRPr lang="en-US" sz="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Short sale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Conveyance where loan balance(s) exceed market value; seller or lender must raise price or lower indebtedness to make sale possible</a:t>
            </a: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must agree to final selling terms and /or loan modification terms</a:t>
            </a:r>
          </a:p>
          <a:p>
            <a:pPr marL="400050" lvl="1" indent="0">
              <a:buNone/>
            </a:pPr>
            <a:r>
              <a:rPr lang="en-US" sz="2400" b="1" dirty="0"/>
              <a:t>Key steps in short sale execution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sets/agrees to terms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Price sufficiently high to render title clear and marketable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Agent lists, sells 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Lender agrees, approves short sale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Transaction closes; any deficiencies finalized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5-34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901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</a:p>
          <a:p>
            <a:pPr marL="0" lvl="0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b="1" dirty="0"/>
              <a:t>Characteristics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Rights to use portions of another's property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Burdened party = giver of the easement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Benefited party = receiver of the easement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Cannot own easement over one’s own property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Affirmative easement = allow a use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Negative easement = prohibit a use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048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Types of easements</a:t>
            </a:r>
          </a:p>
          <a:p>
            <a:pPr marL="457200" lvl="1" indent="0">
              <a:buNone/>
            </a:pP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Easement </a:t>
            </a:r>
            <a:r>
              <a:rPr lang="en-US" sz="2400" b="1" dirty="0"/>
              <a:t>appurtenant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Easement by necessity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Party wall</a:t>
            </a:r>
          </a:p>
          <a:p>
            <a:pPr marL="457200" lvl="1" indent="0">
              <a:buNone/>
            </a:pP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Easement in </a:t>
            </a:r>
            <a:r>
              <a:rPr lang="en-US" sz="2400" b="1" dirty="0"/>
              <a:t>gross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Personal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Commercial</a:t>
            </a:r>
          </a:p>
          <a:p>
            <a:pPr marL="45720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011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12 easement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90800" y="1143000"/>
            <a:ext cx="61722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584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6294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 appurtenant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Gives right of one owner the right to use portions of adjoining property owned by another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Property benefitting from easement is the </a:t>
            </a:r>
            <a:r>
              <a:rPr lang="en-US" sz="2400" b="1" dirty="0"/>
              <a:t>dominant tenement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Property containing easement is the </a:t>
            </a:r>
            <a:r>
              <a:rPr lang="en-US" sz="2400" b="1" dirty="0"/>
              <a:t>servient tenement</a:t>
            </a:r>
            <a:br>
              <a:rPr lang="en-US" sz="2400" b="1" dirty="0"/>
            </a:b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611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 appurtenant (cont.)</a:t>
            </a:r>
            <a:br>
              <a:rPr lang="en-US" sz="2400" b="1" dirty="0"/>
            </a:br>
            <a:endParaRPr lang="en-US" sz="2400" b="1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Appurtenant = attaches to the real property estate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Rights and obligations of dominant and servient tenement transfer automatically with title conveyance of either property</a:t>
            </a:r>
            <a:br>
              <a:rPr lang="en-US" sz="2400" dirty="0"/>
            </a:br>
            <a:endParaRPr lang="en-US" sz="24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dirty="0"/>
              <a:t>Easement use is not exclusive to the dominant tenement; both may use</a:t>
            </a:r>
            <a:br>
              <a:rPr lang="en-US" dirty="0"/>
            </a:b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5849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81000"/>
            <a:ext cx="1981199" cy="1595664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en-US" sz="2400" dirty="0"/>
              <a:t># 5:</a:t>
            </a:r>
            <a:br>
              <a:rPr lang="en-US" sz="2400" dirty="0"/>
            </a:br>
            <a:r>
              <a:rPr lang="en-US" sz="2400" dirty="0"/>
              <a:t>Liens &amp;</a:t>
            </a:r>
            <a:br>
              <a:rPr lang="en-US" sz="2400" dirty="0"/>
            </a:br>
            <a:r>
              <a:rPr lang="en-US" sz="2400" dirty="0"/>
              <a:t>Encumbrances</a:t>
            </a: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62200" y="273050"/>
            <a:ext cx="6324600" cy="62801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600" b="1" dirty="0">
              <a:solidFill>
                <a:srgbClr val="00B0F0"/>
              </a:solidFill>
            </a:endParaRPr>
          </a:p>
          <a:p>
            <a:pPr marL="0" lv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Easements</a:t>
            </a:r>
            <a:endParaRPr lang="en-US" sz="2400" dirty="0"/>
          </a:p>
          <a:p>
            <a:pPr marL="457200" lvl="1" indent="0">
              <a:buNone/>
            </a:pPr>
            <a:endParaRPr lang="en-US" sz="2400" b="1" dirty="0"/>
          </a:p>
          <a:p>
            <a:pPr marL="457200" lvl="1" indent="0">
              <a:buNone/>
            </a:pPr>
            <a:r>
              <a:rPr lang="en-US" sz="2400" b="1" dirty="0"/>
              <a:t>Easement appurtenant (cont.)</a:t>
            </a:r>
            <a:br>
              <a:rPr lang="en-US" sz="2400" b="1" dirty="0"/>
            </a:b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Easement by necessity</a:t>
            </a:r>
            <a:r>
              <a:rPr lang="en-US" sz="2400" dirty="0"/>
              <a:t>: granted out of necessity, i.e., to </a:t>
            </a:r>
            <a:r>
              <a:rPr lang="en-US" sz="2400" b="1" dirty="0"/>
              <a:t>landlocked</a:t>
            </a:r>
            <a:r>
              <a:rPr lang="en-US" sz="2400" dirty="0"/>
              <a:t> owners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Landlocked party is dominant tenement; property containing thoroughfare access is servient tenement</a:t>
            </a:r>
            <a:br>
              <a:rPr lang="en-US" sz="2000" dirty="0"/>
            </a:br>
            <a:endParaRPr lang="en-US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400" b="1" dirty="0"/>
              <a:t>Party wall</a:t>
            </a:r>
            <a:r>
              <a:rPr lang="en-US" sz="2400" dirty="0"/>
              <a:t>: common wall shared by two separate owners along a property boundary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04801" y="1752600"/>
            <a:ext cx="19049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Encumbrances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Easements</a:t>
            </a:r>
          </a:p>
          <a:p>
            <a:endParaRPr lang="en-US" b="1" dirty="0"/>
          </a:p>
          <a:p>
            <a:r>
              <a:rPr lang="en-US" b="1" dirty="0"/>
              <a:t>Encroachments</a:t>
            </a:r>
          </a:p>
          <a:p>
            <a:endParaRPr lang="en-US" b="1" dirty="0"/>
          </a:p>
          <a:p>
            <a:r>
              <a:rPr lang="en-US" b="1" dirty="0"/>
              <a:t>Licenses</a:t>
            </a:r>
          </a:p>
          <a:p>
            <a:endParaRPr lang="en-US" b="1" dirty="0"/>
          </a:p>
          <a:p>
            <a:r>
              <a:rPr lang="en-US" b="1" dirty="0"/>
              <a:t>Deed Restrictions</a:t>
            </a:r>
          </a:p>
          <a:p>
            <a:endParaRPr lang="en-US" b="1" dirty="0"/>
          </a:p>
          <a:p>
            <a:r>
              <a:rPr lang="en-US" b="1" dirty="0"/>
              <a:t>Liens</a:t>
            </a:r>
          </a:p>
          <a:p>
            <a:endParaRPr lang="en-US" b="1" dirty="0"/>
          </a:p>
          <a:p>
            <a:r>
              <a:rPr lang="en-US" b="1" dirty="0"/>
              <a:t>Foreclosure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09800" y="381000"/>
            <a:ext cx="0" cy="5105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6764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" y="6540948"/>
          <a:ext cx="8686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Principles of Real Estate Practice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    # 5  Liens &amp; Encumbrances             Slide 5-9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453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884</TotalTime>
  <Words>2418</Words>
  <Application>Microsoft Office PowerPoint</Application>
  <PresentationFormat>On-screen Show (4:3)</PresentationFormat>
  <Paragraphs>849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Wingdings</vt:lpstr>
      <vt:lpstr>Office Theme</vt:lpstr>
      <vt:lpstr>1_Office Theme</vt:lpstr>
      <vt:lpstr>Unit 5: LIENS &amp; ENCUMBRANCES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  <vt:lpstr># 5: Liens &amp; Encumbrances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104</cp:revision>
  <cp:lastPrinted>2016-08-28T14:04:38Z</cp:lastPrinted>
  <dcterms:created xsi:type="dcterms:W3CDTF">2016-08-26T20:25:48Z</dcterms:created>
  <dcterms:modified xsi:type="dcterms:W3CDTF">2023-04-27T14:33:31Z</dcterms:modified>
</cp:coreProperties>
</file>